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8" name="Shape 27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Shape 313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7" name="Shape 347"/>
          <p:cNvSpPr/>
          <p:nvPr>
            <p:ph idx="2" type="sldImg"/>
          </p:nvPr>
        </p:nvSpPr>
        <p:spPr>
          <a:xfrm>
            <a:off x="1371600" y="1143000"/>
            <a:ext cx="4114800" cy="30860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0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Diapositiva de título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685800" y="1122362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  <a:defRPr b="0" i="0" sz="60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1143000" y="3602037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ítulo y objeto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288235" y="278295"/>
            <a:ext cx="6768548" cy="496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  <a:defRPr b="0" i="0" sz="48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Encabezado de secció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623887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  <a:defRPr b="0" i="0" sz="60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23887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os objeto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288235" y="278295"/>
            <a:ext cx="6768548" cy="496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  <a:defRPr b="0" i="0" sz="48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ció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629841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  <a:defRPr b="0" i="0" sz="48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3" type="body"/>
          </p:nvPr>
        </p:nvSpPr>
        <p:spPr>
          <a:xfrm>
            <a:off x="4629150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4" type="body"/>
          </p:nvPr>
        </p:nvSpPr>
        <p:spPr>
          <a:xfrm>
            <a:off x="4629150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Solo el título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288235" y="278295"/>
            <a:ext cx="6768548" cy="496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  <a:defRPr b="0" i="0" sz="48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En blanco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ido con títul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629841" y="457200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  <a:defRPr b="0" i="0" sz="32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887391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Imagen con título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629841" y="457200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  <a:defRPr b="0" i="0" sz="32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08" name="Shape 108"/>
          <p:cNvSpPr/>
          <p:nvPr>
            <p:ph idx="2" type="pic"/>
          </p:nvPr>
        </p:nvSpPr>
        <p:spPr>
          <a:xfrm>
            <a:off x="3887391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ítulo y texto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288235" y="278295"/>
            <a:ext cx="6768548" cy="496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  <a:defRPr b="0" i="0" sz="48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 rot="5400000">
            <a:off x="2396330" y="57943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ítulo vertical y texto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  <a:defRPr b="0" i="0" sz="48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ítulo y objeto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Shape 135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Diapositiva de título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ctrTitle"/>
          </p:nvPr>
        </p:nvSpPr>
        <p:spPr>
          <a:xfrm>
            <a:off x="685800" y="1122362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1143000" y="3602037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1" name="Shape 141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Encabezado de secció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623887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23887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os objeto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ció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629841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29841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2" type="body"/>
          </p:nvPr>
        </p:nvSpPr>
        <p:spPr>
          <a:xfrm>
            <a:off x="629841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3" type="body"/>
          </p:nvPr>
        </p:nvSpPr>
        <p:spPr>
          <a:xfrm>
            <a:off x="4629150" y="1681163"/>
            <a:ext cx="388739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4" type="body"/>
          </p:nvPr>
        </p:nvSpPr>
        <p:spPr>
          <a:xfrm>
            <a:off x="4629150" y="2505075"/>
            <a:ext cx="388739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Solo el título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67" name="Shape 16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En blanco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2" name="Shape 172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ido con título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629841" y="457200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887391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Shape 177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Shape 17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Shape 179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Imagen con título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629841" y="457200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83" name="Shape 183"/>
          <p:cNvSpPr/>
          <p:nvPr>
            <p:ph idx="2" type="pic"/>
          </p:nvPr>
        </p:nvSpPr>
        <p:spPr>
          <a:xfrm>
            <a:off x="3887391" y="987425"/>
            <a:ext cx="4629150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Shape 18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Shape 186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ítulo y texto vertical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 rot="5400000">
            <a:off x="2396330" y="57943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Shape 19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Shape 192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Shape 19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Título vertical y texto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6" name="Shape 196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Shape 19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8" name="Shape 198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66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288235" y="278295"/>
            <a:ext cx="6768548" cy="496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  <a:defRPr b="0" i="0" sz="48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628650" y="365126"/>
            <a:ext cx="78867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1" type="ftr"/>
          </p:nvPr>
        </p:nvSpPr>
        <p:spPr>
          <a:xfrm>
            <a:off x="3028950" y="6356351"/>
            <a:ext cx="30860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es.wikipedia.org/wiki/Formato_de_archivo_inform%C3%A1tico" TargetMode="External"/><Relationship Id="rId5" Type="http://schemas.openxmlformats.org/officeDocument/2006/relationships/hyperlink" Target="https://es.wikipedia.org/wiki/Dise%C3%B1o_asistido_por_computadora" TargetMode="External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marlinfw.org/docs/basics/introduction.html" TargetMode="External"/><Relationship Id="rId4" Type="http://schemas.openxmlformats.org/officeDocument/2006/relationships/hyperlink" Target="https://github.com/simen/grbl" TargetMode="External"/><Relationship Id="rId5" Type="http://schemas.openxmlformats.org/officeDocument/2006/relationships/image" Target="../media/image18.png"/><Relationship Id="rId6" Type="http://schemas.openxmlformats.org/officeDocument/2006/relationships/hyperlink" Target="http://reprap.org/wiki/G-code/es" TargetMode="External"/><Relationship Id="rId7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Relationship Id="rId6" Type="http://schemas.openxmlformats.org/officeDocument/2006/relationships/image" Target="../media/image3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8.jpg"/><Relationship Id="rId5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40.png"/><Relationship Id="rId8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Relationship Id="rId4" Type="http://schemas.openxmlformats.org/officeDocument/2006/relationships/image" Target="../media/image02.jpg"/><Relationship Id="rId5" Type="http://schemas.openxmlformats.org/officeDocument/2006/relationships/image" Target="../media/image03.jpg"/><Relationship Id="rId6" Type="http://schemas.openxmlformats.org/officeDocument/2006/relationships/image" Target="../media/image01.jpg"/><Relationship Id="rId7" Type="http://schemas.openxmlformats.org/officeDocument/2006/relationships/image" Target="../media/image0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jpg"/><Relationship Id="rId4" Type="http://schemas.openxmlformats.org/officeDocument/2006/relationships/image" Target="../media/image0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ro.png"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19" y="1348050"/>
            <a:ext cx="1304924" cy="142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>
            <p:ph type="title"/>
          </p:nvPr>
        </p:nvSpPr>
        <p:spPr>
          <a:xfrm>
            <a:off x="288235" y="278295"/>
            <a:ext cx="6768548" cy="496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SzPct val="25000"/>
              <a:buFont typeface="Arial"/>
              <a:buNone/>
            </a:pPr>
            <a:r>
              <a:rPr b="0" i="0" lang="es" sz="4800" u="none" cap="none" strike="noStrike">
                <a:solidFill>
                  <a:srgbClr val="FCD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1407345" y="1527349"/>
            <a:ext cx="750611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“STL</a:t>
            </a:r>
            <a:r>
              <a:rPr b="0" i="1" lang="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(siglas provenientes del inglés "'Standard Triangle Language"') es un </a:t>
            </a:r>
            <a:r>
              <a:rPr b="0" i="1" lang="e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formato de archivo informático</a:t>
            </a:r>
            <a:r>
              <a:rPr b="0" i="1" lang="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b="0" i="1" lang="e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diseño asistido por computadora</a:t>
            </a:r>
            <a:r>
              <a:rPr b="0" i="1" lang="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(CAD) que define geometría de objetos 3D, excluyendo información como color, texturas o propiedades físicas que sí incluyen otros formatos CAD.”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5.googleusercontent.com/4PBeADWfLply5QG_a5jcPn0FpuYF0r801dsqCokuSw9_H7I3t1mrdUsTLcV-FRl9Ph3WlicEB_OGzXdjrkIWwxUc2lv60bWUhG7naruegP4ZznYlEepWh__-_QRgiWecqS42dzdG" id="267" name="Shape 267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9035" y="2865664"/>
            <a:ext cx="2063078" cy="202181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Shape 268"/>
          <p:cNvSpPr txBox="1"/>
          <p:nvPr/>
        </p:nvSpPr>
        <p:spPr>
          <a:xfrm>
            <a:off x="1651893" y="4251171"/>
            <a:ext cx="3345525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4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¡UNIVERSAL, ESTÁNDAR!</a:t>
            </a:r>
          </a:p>
        </p:txBody>
      </p:sp>
      <p:grpSp>
        <p:nvGrpSpPr>
          <p:cNvPr id="269" name="Shape 269"/>
          <p:cNvGrpSpPr/>
          <p:nvPr/>
        </p:nvGrpSpPr>
        <p:grpSpPr>
          <a:xfrm>
            <a:off x="1516579" y="3119345"/>
            <a:ext cx="3616150" cy="646331"/>
            <a:chOff x="754881" y="3004676"/>
            <a:chExt cx="3616150" cy="646331"/>
          </a:xfrm>
        </p:grpSpPr>
        <p:sp>
          <p:nvSpPr>
            <p:cNvPr id="270" name="Shape 270"/>
            <p:cNvSpPr txBox="1"/>
            <p:nvPr/>
          </p:nvSpPr>
          <p:spPr>
            <a:xfrm>
              <a:off x="754881" y="3004676"/>
              <a:ext cx="3616150" cy="646331"/>
            </a:xfrm>
            <a:prstGeom prst="rect">
              <a:avLst/>
            </a:pr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Archivo CAD                                  .doc</a:t>
              </a:r>
            </a:p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Archivo STL                                    .pdf</a:t>
              </a:r>
            </a:p>
          </p:txBody>
        </p:sp>
        <p:cxnSp>
          <p:nvCxnSpPr>
            <p:cNvPr id="271" name="Shape 271"/>
            <p:cNvCxnSpPr/>
            <p:nvPr/>
          </p:nvCxnSpPr>
          <p:spPr>
            <a:xfrm>
              <a:off x="2080008" y="3195375"/>
              <a:ext cx="1537398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  <p:cxnSp>
          <p:nvCxnSpPr>
            <p:cNvPr id="272" name="Shape 272"/>
            <p:cNvCxnSpPr/>
            <p:nvPr/>
          </p:nvCxnSpPr>
          <p:spPr>
            <a:xfrm>
              <a:off x="2069959" y="3496826"/>
              <a:ext cx="1547447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sp>
        <p:nvSpPr>
          <p:cNvPr id="273" name="Shape 273"/>
          <p:cNvSpPr txBox="1"/>
          <p:nvPr/>
        </p:nvSpPr>
        <p:spPr>
          <a:xfrm>
            <a:off x="6689035" y="4887480"/>
            <a:ext cx="2270926" cy="1508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just">
              <a:spcBef>
                <a:spcPts val="0"/>
              </a:spcBef>
              <a:buSzPct val="25000"/>
              <a:buNone/>
            </a:pPr>
            <a:r>
              <a:rPr lang="e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 una malla de triángulos cerrada para definir la forma de un objeto.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b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</a:p>
        </p:txBody>
      </p:sp>
      <p:sp>
        <p:nvSpPr>
          <p:cNvPr id="274" name="Shape 274"/>
          <p:cNvSpPr txBox="1"/>
          <p:nvPr/>
        </p:nvSpPr>
        <p:spPr>
          <a:xfrm>
            <a:off x="663191" y="4988217"/>
            <a:ext cx="5717512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el estándar utilizado en la fabricación digital en 3D y siempre que queramos mandar a imprimir un modelo 3D deberemos facilitar este formato.</a:t>
            </a:r>
          </a:p>
        </p:txBody>
      </p:sp>
      <p:pic>
        <p:nvPicPr>
          <p:cNvPr descr="STL.png" id="275" name="Shape 2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4762500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Shape 280"/>
          <p:cNvGrpSpPr/>
          <p:nvPr/>
        </p:nvGrpSpPr>
        <p:grpSpPr>
          <a:xfrm>
            <a:off x="130455" y="1037192"/>
            <a:ext cx="8589049" cy="4935477"/>
            <a:chOff x="160773" y="913941"/>
            <a:chExt cx="8782258" cy="5215552"/>
          </a:xfrm>
        </p:grpSpPr>
        <p:pic>
          <p:nvPicPr>
            <p:cNvPr id="281" name="Shape 2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0773" y="913941"/>
              <a:ext cx="8782258" cy="5215552"/>
            </a:xfrm>
            <a:prstGeom prst="rect">
              <a:avLst/>
            </a:prstGeom>
            <a:noFill/>
            <a:ln>
              <a:noFill/>
            </a:ln>
            <a:effectLst>
              <a:outerShdw blurRad="292100" rotWithShape="0" algn="tl" dir="2700000" dist="139700">
                <a:srgbClr val="333333">
                  <a:alpha val="64705"/>
                </a:srgbClr>
              </a:outerShdw>
            </a:effectLst>
          </p:spPr>
        </p:pic>
        <p:sp>
          <p:nvSpPr>
            <p:cNvPr id="282" name="Shape 282"/>
            <p:cNvSpPr/>
            <p:nvPr/>
          </p:nvSpPr>
          <p:spPr>
            <a:xfrm>
              <a:off x="5606980" y="1899138"/>
              <a:ext cx="3295860" cy="3376247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FF0000"/>
              </a:solidFill>
              <a:prstDash val="solid"/>
              <a:miter/>
              <a:headEnd len="med" w="med" type="none"/>
              <a:tailEnd len="med" w="med" type="none"/>
            </a:ln>
          </p:spPr>
          <p:txBody>
            <a:bodyPr anchorCtr="0" anchor="ctr" bIns="45700" lIns="91425" rIns="91425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3" name="Shape 283"/>
          <p:cNvSpPr txBox="1"/>
          <p:nvPr/>
        </p:nvSpPr>
        <p:spPr>
          <a:xfrm>
            <a:off x="522516" y="1135465"/>
            <a:ext cx="4190100" cy="507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M190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 </a:t>
            </a:r>
            <a:r>
              <a:rPr lang="e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; set bed temperature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M104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214 </a:t>
            </a:r>
            <a:r>
              <a:rPr lang="e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; set temperature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G28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; home all axes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G29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; auto-level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M109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214 </a:t>
            </a:r>
            <a:r>
              <a:rPr lang="e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; wait for temperature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G21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; set units to millimeters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G90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; use absolute coordinates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M82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; use absolute distances for extrusion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G92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M106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255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-3.00000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6000.00000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G92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Z0.300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10800.000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71.325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91.302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10800.000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3.10000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6000.00000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M204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71.575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91.116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3.11790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2400.000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71.944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90.883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3.14300</a:t>
            </a:r>
          </a:p>
        </p:txBody>
      </p:sp>
      <p:sp>
        <p:nvSpPr>
          <p:cNvPr id="284" name="Shape 284"/>
          <p:cNvSpPr txBox="1"/>
          <p:nvPr/>
        </p:nvSpPr>
        <p:spPr>
          <a:xfrm>
            <a:off x="4712678" y="1135465"/>
            <a:ext cx="3918900" cy="5078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799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73.299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90.363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3.22663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73.963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90.265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3.26518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97.474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88.826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4.61850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98.807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88.795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4.69506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100.150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88.864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4.77233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2400.000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100.828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88.938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4.81152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101.524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89.041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4.85194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102.205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89.168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4.89177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102.896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89.325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4.93246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104.150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89.685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5.00744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105.248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90.083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5.07449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106.437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90.609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5.14920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107.612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91.236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5.22573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108.207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91.598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5.26572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108.786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91.980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5.30559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109.322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92.364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5.34348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G1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109.876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92.793 </a:t>
            </a:r>
            <a:r>
              <a:rPr lang="e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5.38371</a:t>
            </a:r>
          </a:p>
        </p:txBody>
      </p:sp>
      <p:pic>
        <p:nvPicPr>
          <p:cNvPr descr="GCODE.png"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5125" y="-124875"/>
            <a:ext cx="57531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/>
        </p:nvSpPr>
        <p:spPr>
          <a:xfrm>
            <a:off x="633045" y="1647930"/>
            <a:ext cx="764679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Lenguaje de programación basado en instrucciones para máquinas de control numérico (CNC).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Desarrollado en el MIT a principios de los 1950.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impresoras basadas en </a:t>
            </a:r>
            <a:r>
              <a:rPr lang="e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Marlin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funcionan con una variante del lenguaje basado en </a:t>
            </a:r>
            <a:r>
              <a:rPr lang="e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GRBL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291" name="Shape 2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045" y="3524135"/>
            <a:ext cx="1152525" cy="12287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Shape 292"/>
          <p:cNvSpPr txBox="1"/>
          <p:nvPr/>
        </p:nvSpPr>
        <p:spPr>
          <a:xfrm>
            <a:off x="1959428" y="3307005"/>
            <a:ext cx="6129494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Conjunto de instrucciones agrupadas en un archivo “.gcode”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dice a la impresora lo que tiene que hacer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944545" y="5275385"/>
            <a:ext cx="709413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lista de todas las instrucciones GCODE disponibles en Marlin puede ser consultada aquí: </a:t>
            </a:r>
            <a:r>
              <a:rPr lang="e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http://reprap.org/wiki/G-code/es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2069960" y="4415992"/>
            <a:ext cx="5375867" cy="40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¡ES EL IDIOMA QUE ENTIENDE LA IMPRESORA!</a:t>
            </a:r>
          </a:p>
        </p:txBody>
      </p:sp>
      <p:pic>
        <p:nvPicPr>
          <p:cNvPr descr="GCODE.png"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85650" y="-65525"/>
            <a:ext cx="575310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Shape 30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8725" y="3840585"/>
            <a:ext cx="2971455" cy="212535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301" name="Shape 301"/>
          <p:cNvPicPr preferRelativeResize="0"/>
          <p:nvPr/>
        </p:nvPicPr>
        <p:blipFill rotWithShape="1">
          <a:blip r:embed="rId4">
            <a:alphaModFix/>
          </a:blip>
          <a:srcRect b="0" l="0" r="10791" t="11869"/>
          <a:stretch/>
        </p:blipFill>
        <p:spPr>
          <a:xfrm>
            <a:off x="581056" y="3840585"/>
            <a:ext cx="3187075" cy="2224323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302" name="Shape 302"/>
          <p:cNvSpPr/>
          <p:nvPr/>
        </p:nvSpPr>
        <p:spPr>
          <a:xfrm>
            <a:off x="3870044" y="4564907"/>
            <a:ext cx="1406768" cy="69681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FC647"/>
              </a:gs>
              <a:gs pos="50000">
                <a:srgbClr val="FFC600"/>
              </a:gs>
              <a:gs pos="100000">
                <a:srgbClr val="E3B400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 txBox="1"/>
          <p:nvPr/>
        </p:nvSpPr>
        <p:spPr>
          <a:xfrm>
            <a:off x="673239" y="1235946"/>
            <a:ext cx="540601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obtener un GCODE se utiliza un </a:t>
            </a:r>
            <a:r>
              <a:rPr i="1" lang="e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slicer</a:t>
            </a:r>
            <a:r>
              <a:rPr i="1"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i="1"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fileteador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5830883" y="1795886"/>
            <a:ext cx="2451797" cy="1477328"/>
          </a:xfrm>
          <a:prstGeom prst="rect">
            <a:avLst/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00" scaled="0"/>
          </a:gradFill>
          <a:ln cap="flat" cmpd="sng" w="9525">
            <a:solidFill>
              <a:schemeClr val="accent4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PROGRAMAS SLICER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Cura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accent5"/>
              </a:buClr>
              <a:buSzPct val="100000"/>
              <a:buFont typeface="Arial"/>
              <a:buChar char="•"/>
            </a:pPr>
            <a:r>
              <a:rPr lang="es" sz="18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Slic3r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CraftWare</a:t>
            </a:r>
          </a:p>
          <a:p>
            <a:pPr indent="-285750" lvl="0" marL="28575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Simplify3D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673239" y="1686524"/>
            <a:ext cx="443132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just">
              <a:spcBef>
                <a:spcPts val="0"/>
              </a:spcBef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Proceso de laminado del modelo 3D: </a:t>
            </a:r>
            <a:r>
              <a:rPr lang="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Dividir el modelo en capas de un espesor determinado, obtener las trayectorias que definirán la geometría de cada capa y generar un *.gcode listo para imprimir.</a:t>
            </a:r>
          </a:p>
        </p:txBody>
      </p:sp>
      <p:grpSp>
        <p:nvGrpSpPr>
          <p:cNvPr id="306" name="Shape 306"/>
          <p:cNvGrpSpPr/>
          <p:nvPr/>
        </p:nvGrpSpPr>
        <p:grpSpPr>
          <a:xfrm>
            <a:off x="3272165" y="3273215"/>
            <a:ext cx="4009292" cy="461664"/>
            <a:chOff x="2069960" y="3440850"/>
            <a:chExt cx="4009292" cy="461664"/>
          </a:xfrm>
        </p:grpSpPr>
        <p:sp>
          <p:nvSpPr>
            <p:cNvPr id="307" name="Shape 307"/>
            <p:cNvSpPr txBox="1"/>
            <p:nvPr/>
          </p:nvSpPr>
          <p:spPr>
            <a:xfrm>
              <a:off x="2069960" y="3440850"/>
              <a:ext cx="4009292" cy="461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rIns="91425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buSzPct val="25000"/>
                <a:buNone/>
              </a:pPr>
              <a:r>
                <a:rPr lang="e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STL             GCODE</a:t>
              </a:r>
            </a:p>
          </p:txBody>
        </p:sp>
        <p:cxnSp>
          <p:nvCxnSpPr>
            <p:cNvPr id="308" name="Shape 308"/>
            <p:cNvCxnSpPr/>
            <p:nvPr/>
          </p:nvCxnSpPr>
          <p:spPr>
            <a:xfrm>
              <a:off x="2592474" y="3648750"/>
              <a:ext cx="834012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/>
              <a:headEnd len="med" w="med" type="none"/>
              <a:tailEnd len="lg" w="lg" type="triangle"/>
            </a:ln>
          </p:spPr>
        </p:cxnSp>
      </p:grpSp>
      <p:pic>
        <p:nvPicPr>
          <p:cNvPr descr="ObtencionGCODE.png" id="309" name="Shape 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4200"/>
            <a:ext cx="6243264" cy="931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Shape 315"/>
          <p:cNvPicPr preferRelativeResize="0"/>
          <p:nvPr/>
        </p:nvPicPr>
        <p:blipFill rotWithShape="1">
          <a:blip r:embed="rId4">
            <a:alphaModFix/>
          </a:blip>
          <a:srcRect b="1392" l="0" r="0" t="0"/>
          <a:stretch/>
        </p:blipFill>
        <p:spPr>
          <a:xfrm>
            <a:off x="82651" y="1153445"/>
            <a:ext cx="8935122" cy="4809203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1247699" y="5962650"/>
            <a:ext cx="6648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Manejo del software Cura de Ultimaker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491443" y="1477107"/>
            <a:ext cx="4692649" cy="469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¿Qué es un perfil?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¿Dónde los consigo?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Parámetros relevantes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 de la impresora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Calidad → Resolución</a:t>
            </a:r>
          </a:p>
        </p:txBody>
      </p:sp>
      <p:pic>
        <p:nvPicPr>
          <p:cNvPr id="322" name="Shape 322"/>
          <p:cNvPicPr preferRelativeResize="0"/>
          <p:nvPr/>
        </p:nvPicPr>
        <p:blipFill rotWithShape="1">
          <a:blip r:embed="rId4">
            <a:alphaModFix/>
          </a:blip>
          <a:srcRect b="59649" l="483" r="-483" t="405"/>
          <a:stretch/>
        </p:blipFill>
        <p:spPr>
          <a:xfrm>
            <a:off x="5285692" y="1824566"/>
            <a:ext cx="3572258" cy="339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idx="1" type="body"/>
          </p:nvPr>
        </p:nvSpPr>
        <p:spPr>
          <a:xfrm>
            <a:off x="628650" y="1477108"/>
            <a:ext cx="3917949" cy="469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Altura de capa / Altura de capa inicial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Ancho de línea → Nozzle (Boquilla) / Diámetro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Infill (Densidad de relleno)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 de impresión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Retracción → Distancia</a:t>
            </a: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2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Peinada</a:t>
            </a:r>
          </a:p>
        </p:txBody>
      </p:sp>
      <p:pic>
        <p:nvPicPr>
          <p:cNvPr id="328" name="Shape 328"/>
          <p:cNvPicPr preferRelativeResize="0"/>
          <p:nvPr/>
        </p:nvPicPr>
        <p:blipFill rotWithShape="1">
          <a:blip r:embed="rId4">
            <a:alphaModFix/>
          </a:blip>
          <a:srcRect b="19109" l="0" r="0" t="0"/>
          <a:stretch/>
        </p:blipFill>
        <p:spPr>
          <a:xfrm>
            <a:off x="4546600" y="1477108"/>
            <a:ext cx="4099874" cy="4390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/>
          <p:nvPr/>
        </p:nvSpPr>
        <p:spPr>
          <a:xfrm>
            <a:off x="353535" y="1287779"/>
            <a:ext cx="327268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SOPORTES</a:t>
            </a: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4">
            <a:alphaModFix/>
          </a:blip>
          <a:srcRect b="22901" l="78646" r="0" t="65689"/>
          <a:stretch/>
        </p:blipFill>
        <p:spPr>
          <a:xfrm>
            <a:off x="487047" y="2325460"/>
            <a:ext cx="3905249" cy="113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 rotWithShape="1">
          <a:blip r:embed="rId5">
            <a:alphaModFix/>
          </a:blip>
          <a:srcRect b="16539" l="78680" r="0" t="65393"/>
          <a:stretch/>
        </p:blipFill>
        <p:spPr>
          <a:xfrm>
            <a:off x="4928576" y="1476325"/>
            <a:ext cx="3898900" cy="18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Shape 336"/>
          <p:cNvSpPr/>
          <p:nvPr/>
        </p:nvSpPr>
        <p:spPr>
          <a:xfrm>
            <a:off x="8159750" y="5861050"/>
            <a:ext cx="984250" cy="996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7" name="Shape 337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2130" y="4028123"/>
            <a:ext cx="7699258" cy="257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Shape 3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48" y="2000203"/>
            <a:ext cx="4162425" cy="3114013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235928" y="1695163"/>
            <a:ext cx="4343400" cy="37240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ADHERENCIA</a:t>
            </a: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Tipos de cama. Métodos de fijación.</a:t>
            </a:r>
          </a:p>
          <a:p>
            <a:pPr indent="-457200" lvl="1" marL="914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Cama caliente</a:t>
            </a:r>
          </a:p>
          <a:p>
            <a:pPr indent="-457200" lvl="1" marL="914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Cinta / pegamento de barra</a:t>
            </a:r>
          </a:p>
          <a:p>
            <a:pPr indent="-457200" lvl="1" marL="9144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Laca (Nelly)</a:t>
            </a:r>
          </a:p>
          <a:p>
            <a:pPr indent="-457200" lvl="0" marL="4572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p*** WARPING</a:t>
            </a:r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6069" y="3166060"/>
            <a:ext cx="430608" cy="430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Shape 349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21955" l="25823" r="22142" t="20333"/>
          <a:stretch/>
        </p:blipFill>
        <p:spPr>
          <a:xfrm>
            <a:off x="272642" y="1356128"/>
            <a:ext cx="2247486" cy="15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72417" y="1540361"/>
            <a:ext cx="2410386" cy="15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23839" y="4329107"/>
            <a:ext cx="2509405" cy="1543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609253" y="4505319"/>
            <a:ext cx="3783114" cy="11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114760" y="3231048"/>
            <a:ext cx="3877594" cy="481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47650" y="3025399"/>
            <a:ext cx="3776667" cy="68666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 txBox="1"/>
          <p:nvPr/>
        </p:nvSpPr>
        <p:spPr>
          <a:xfrm>
            <a:off x="2610425" y="2105342"/>
            <a:ext cx="219075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← BORDE</a:t>
            </a:r>
          </a:p>
        </p:txBody>
      </p:sp>
      <p:sp>
        <p:nvSpPr>
          <p:cNvPr id="356" name="Shape 356"/>
          <p:cNvSpPr txBox="1"/>
          <p:nvPr/>
        </p:nvSpPr>
        <p:spPr>
          <a:xfrm>
            <a:off x="4801176" y="2368885"/>
            <a:ext cx="1390650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FALDA →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488052" y="4750739"/>
            <a:ext cx="1347781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BALSA →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-poder-de-la-impresion.png"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3199" cy="681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utro.png"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00" y="0"/>
            <a:ext cx="9194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ipos-impresora.png"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 title="InyeccionDeAglutinante720p.mp4"/>
          <p:cNvSpPr/>
          <p:nvPr/>
        </p:nvSpPr>
        <p:spPr>
          <a:xfrm>
            <a:off x="824475" y="4320725"/>
            <a:ext cx="2681199" cy="2010899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6" name="Shape 216" title="SinterizacionSelectivaPorLaser720p.mp4"/>
          <p:cNvSpPr/>
          <p:nvPr/>
        </p:nvSpPr>
        <p:spPr>
          <a:xfrm>
            <a:off x="5311299" y="1694050"/>
            <a:ext cx="2681208" cy="2010899"/>
          </a:xfrm>
          <a:prstGeom prst="rect">
            <a:avLst/>
          </a:prstGeom>
          <a:blipFill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7" name="Shape 217" title="DMF-720p.mp4"/>
          <p:cNvSpPr/>
          <p:nvPr/>
        </p:nvSpPr>
        <p:spPr>
          <a:xfrm>
            <a:off x="5249975" y="4320725"/>
            <a:ext cx="2681199" cy="2010899"/>
          </a:xfrm>
          <a:prstGeom prst="rect">
            <a:avLst/>
          </a:prstGeom>
          <a:blipFill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8" name="Shape 218" title="Estereolitografia720p.mp4"/>
          <p:cNvSpPr/>
          <p:nvPr/>
        </p:nvSpPr>
        <p:spPr>
          <a:xfrm>
            <a:off x="773375" y="1694050"/>
            <a:ext cx="2681199" cy="2010887"/>
          </a:xfrm>
          <a:prstGeom prst="rect">
            <a:avLst/>
          </a:prstGeom>
          <a:blipFill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-Parte1.png"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8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-Parte2.png"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10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istoria-Parte3.png"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0800" y="0"/>
            <a:ext cx="91948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0" y="454566"/>
            <a:ext cx="6768548" cy="49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FCD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550843" y="2093205"/>
            <a:ext cx="7733840" cy="3785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-Pro</a:t>
            </a: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viene de</a:t>
            </a:r>
            <a:r>
              <a:rPr b="0" i="0" lang="e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raíces de la tapioca, la caña de azúcar y el almidón de maíz.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-Temperatura de fusión entre 190º y 200º.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-Ventajas: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·Biodegradable.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·Versatilidad.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·Disponibilidad.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-Desventajas: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·Fragilidad.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·Vida útil.</a:t>
            </a:r>
          </a:p>
        </p:txBody>
      </p:sp>
      <p:sp>
        <p:nvSpPr>
          <p:cNvPr id="240" name="Shape 240"/>
          <p:cNvSpPr/>
          <p:nvPr/>
        </p:nvSpPr>
        <p:spPr>
          <a:xfrm>
            <a:off x="550843" y="1211003"/>
            <a:ext cx="773384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 </a:t>
            </a:r>
            <a:r>
              <a:rPr lang="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(Poliácido láctico)</a:t>
            </a:r>
          </a:p>
        </p:txBody>
      </p:sp>
      <p:pic>
        <p:nvPicPr>
          <p:cNvPr id="241" name="Shape 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4371" y="3753996"/>
            <a:ext cx="2985570" cy="22391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eriales.png" id="242" name="Shape 242"/>
          <p:cNvPicPr preferRelativeResize="0"/>
          <p:nvPr/>
        </p:nvPicPr>
        <p:blipFill rotWithShape="1">
          <a:blip r:embed="rId4">
            <a:alphaModFix/>
          </a:blip>
          <a:srcRect b="87000" l="2719" r="62765" t="1534"/>
          <a:stretch/>
        </p:blipFill>
        <p:spPr>
          <a:xfrm>
            <a:off x="294950" y="94499"/>
            <a:ext cx="3155975" cy="7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0" y="454566"/>
            <a:ext cx="6768548" cy="49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</a:pPr>
            <a:r>
              <a:t/>
            </a:r>
            <a:endParaRPr b="0" sz="6000">
              <a:solidFill>
                <a:srgbClr val="FCD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550843" y="2093205"/>
            <a:ext cx="7733840" cy="44012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-Derivado del Petróleo.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-Temperatura de fusión entre 230º y 245º. 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-Ventajas: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·Rigidez, tenacidad, resistencia mecánica y fortaleza ante químicos.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·Disponibilidad.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·Vida útil.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-Desventajas: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·No biodegradable.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·Emisión de gases tóxicos.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·Necesidad de cama caliente (110º).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sp>
        <p:nvSpPr>
          <p:cNvPr id="249" name="Shape 249"/>
          <p:cNvSpPr/>
          <p:nvPr/>
        </p:nvSpPr>
        <p:spPr>
          <a:xfrm>
            <a:off x="550843" y="1208348"/>
            <a:ext cx="773384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</a:t>
            </a:r>
            <a:r>
              <a:rPr lang="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(acrilonitrilo butadieno estireno)</a:t>
            </a:r>
          </a:p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742" y="4293807"/>
            <a:ext cx="3227941" cy="18157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eriales.png" id="251" name="Shape 251"/>
          <p:cNvPicPr preferRelativeResize="0"/>
          <p:nvPr/>
        </p:nvPicPr>
        <p:blipFill rotWithShape="1">
          <a:blip r:embed="rId4">
            <a:alphaModFix/>
          </a:blip>
          <a:srcRect b="87476" l="0" r="66082" t="0"/>
          <a:stretch/>
        </p:blipFill>
        <p:spPr>
          <a:xfrm>
            <a:off x="0" y="0"/>
            <a:ext cx="3101475" cy="8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/>
        </p:nvSpPr>
        <p:spPr>
          <a:xfrm>
            <a:off x="0" y="454566"/>
            <a:ext cx="6768548" cy="4969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rgbClr val="FCD000"/>
              </a:buClr>
              <a:buFont typeface="Arial"/>
              <a:buNone/>
            </a:pPr>
            <a:r>
              <a:t/>
            </a:r>
            <a:endParaRPr b="0" sz="6000">
              <a:solidFill>
                <a:srgbClr val="FCD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Shape 257"/>
          <p:cNvSpPr/>
          <p:nvPr/>
        </p:nvSpPr>
        <p:spPr>
          <a:xfrm>
            <a:off x="550843" y="1208348"/>
            <a:ext cx="773384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550843" y="1916233"/>
            <a:ext cx="8020279" cy="40934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-FilaFlex: </a:t>
            </a: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 elástico desarrollado en España. Requiere una 	velocidad  baja de impresión.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-Nylon: </a:t>
            </a: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Usado para prendas de ropa, pero tiende a encogerse y no se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adhiere bien al aluminio ni al cristal.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-HIPS: </a:t>
            </a: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Poliestireno de alto impacto similar al ABS, densidad de 1,04 g/cm,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sensible a la luz ultravioleta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-PET: </a:t>
            </a: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Puede cristalizar y dar piezas transparentes y de alta resistencia,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temperaturas de fusión similar al PLA.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b="1"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Laywoo-D3: </a:t>
            </a: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Compuesto de polímero y serrín, no presenta warping ni 	requiere temperaturas muy altas (175º)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-CopperFill: </a:t>
            </a: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Mezcla de PLA con polvo de cobre.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-Grafeno: </a:t>
            </a:r>
            <a:r>
              <a:rPr lang="e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 conductivo (0,6 ohm/cm).</a:t>
            </a:r>
          </a:p>
        </p:txBody>
      </p:sp>
      <p:pic>
        <p:nvPicPr>
          <p:cNvPr descr="materiales.png" id="259" name="Shape 259"/>
          <p:cNvPicPr preferRelativeResize="0"/>
          <p:nvPr/>
        </p:nvPicPr>
        <p:blipFill rotWithShape="1">
          <a:blip r:embed="rId3">
            <a:alphaModFix/>
          </a:blip>
          <a:srcRect b="88113" l="0" r="64887" t="0"/>
          <a:stretch/>
        </p:blipFill>
        <p:spPr>
          <a:xfrm>
            <a:off x="0" y="0"/>
            <a:ext cx="3210675" cy="81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